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6" r:id="rId5"/>
    <p:sldId id="275" r:id="rId6"/>
    <p:sldId id="277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E5004C"/>
    <a:srgbClr val="FFC000"/>
    <a:srgbClr val="BFB640"/>
    <a:srgbClr val="F39C11"/>
    <a:srgbClr val="0099FF"/>
    <a:srgbClr val="008080"/>
    <a:srgbClr val="00CC99"/>
    <a:srgbClr val="E5004B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1973-0943-401A-950E-AD6724D5BE0B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73A8F-2943-4226-8521-86852416A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715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5122A-3949-4BBB-B1D4-F67F9E7E3ED6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8D033-E0F4-4155-89F1-27F48E7A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6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D033-E0F4-4155-89F1-27F48E7AAAA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31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D033-E0F4-4155-89F1-27F48E7AAAA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8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D033-E0F4-4155-89F1-27F48E7AAAA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9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95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89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4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03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21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84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46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64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97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97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24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9614F-137F-4605-9184-FF7D155A7B68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6209-D1C6-4B47-9EA9-BBB4EA6FD0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3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pani.go.cr/auditoria-interna/boletin-audinforma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gr.go.cr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pani.go.cr/auditoria-interna/boletin-audinform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mailto:audinforma@pani.go.cr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828799"/>
            <a:ext cx="6658947" cy="5029201"/>
          </a:xfrm>
          <a:prstGeom prst="rect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519999" y="0"/>
            <a:ext cx="7710801" cy="6858000"/>
          </a:xfrm>
          <a:prstGeom prst="rect">
            <a:avLst/>
          </a:prstGeom>
          <a:solidFill>
            <a:srgbClr val="0099FF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412" y="6541413"/>
            <a:ext cx="396081" cy="3313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5" y="77238"/>
            <a:ext cx="3611772" cy="1219370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370500" y="1450496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735721" y="1450496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150363" y="1442258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566373" y="1442258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1990621" y="1442258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2386038" y="1442258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2773218" y="1442258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3168633" y="1442258"/>
            <a:ext cx="296138" cy="823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2720658" y="1553751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Julio 2022 No. 7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22987" y="1984317"/>
            <a:ext cx="4085043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3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R" sz="14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En la edición del mes de julio compartimos con todos los funcionarios de la institución información referente a: </a:t>
            </a: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Participación de la Auditoria Interna en el Instituto de Auditores Internos de Costa Rica.</a:t>
            </a:r>
          </a:p>
          <a:p>
            <a:pPr marL="342900" indent="-342900" algn="just">
              <a:buFont typeface="+mj-lt"/>
              <a:buAutoNum type="arabicPeriod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Capacitación y actualización de los enlaces responsables del seguimiento de recomendaciones de los informes de auditoría.</a:t>
            </a:r>
          </a:p>
          <a:p>
            <a:pPr marL="342900" indent="-342900" algn="just">
              <a:buFont typeface="+mj-lt"/>
              <a:buAutoNum type="arabicPeriod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Ética y Probidad: “Los servidores públicos” </a:t>
            </a: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	Esperamos que la información compartida sea de interés y contribuya a mejorar y fortalecer las acciones de control interno desarrolladas por cada uno de los funcionarios de la institución en el ejercicio de las labores efectuadas. </a:t>
            </a: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3520040" y="1450496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9779472" y="6583970"/>
            <a:ext cx="24690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Continua en la siguiente página</a:t>
            </a:r>
            <a:endParaRPr lang="es-E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1633295" y="62851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Pág. 1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47">
            <a:extLst>
              <a:ext uri="{FF2B5EF4-FFF2-40B4-BE49-F238E27FC236}">
                <a16:creationId xmlns:a16="http://schemas.microsoft.com/office/drawing/2014/main" id="{4438F36A-CADF-4A20-A47C-97F09DBE2E1D}"/>
              </a:ext>
            </a:extLst>
          </p:cNvPr>
          <p:cNvSpPr txBox="1"/>
          <p:nvPr/>
        </p:nvSpPr>
        <p:spPr>
          <a:xfrm>
            <a:off x="4652717" y="259883"/>
            <a:ext cx="739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6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de la Auditoria Interna en el Instituto de Auditores Internos de Costa Rica.</a:t>
            </a:r>
            <a:endParaRPr lang="en-US" sz="1600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48">
            <a:extLst>
              <a:ext uri="{FF2B5EF4-FFF2-40B4-BE49-F238E27FC236}">
                <a16:creationId xmlns:a16="http://schemas.microsoft.com/office/drawing/2014/main" id="{EBB87BCD-0093-4690-9932-4EC8614AF3BA}"/>
              </a:ext>
            </a:extLst>
          </p:cNvPr>
          <p:cNvSpPr txBox="1"/>
          <p:nvPr/>
        </p:nvSpPr>
        <p:spPr>
          <a:xfrm>
            <a:off x="4613693" y="973007"/>
            <a:ext cx="745532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 Auditoria Interna recibió invitación a proyectar  sus servicios y las buenas prácticas desarrolladas en nuestra instancia, en la revista digital del Instituto de Auditores de Costa Rica.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Este Instituto tiene como fin primordial promover el mejoramiento profesional de los auditores internos, por medio de la divulgación e intercambio de conocimientos, experiencias y nuevas técnicas, así como dignificar el ejercicio de la profesión.</a:t>
            </a:r>
          </a:p>
          <a:p>
            <a:pPr algn="just"/>
            <a:endParaRPr lang="es-ES" sz="13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48">
            <a:extLst>
              <a:ext uri="{FF2B5EF4-FFF2-40B4-BE49-F238E27FC236}">
                <a16:creationId xmlns:a16="http://schemas.microsoft.com/office/drawing/2014/main" id="{3B13B6C0-FAB2-4279-8302-4CADEAC38DFB}"/>
              </a:ext>
            </a:extLst>
          </p:cNvPr>
          <p:cNvSpPr txBox="1"/>
          <p:nvPr/>
        </p:nvSpPr>
        <p:spPr>
          <a:xfrm>
            <a:off x="4622540" y="2624555"/>
            <a:ext cx="7455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Aprovechando la oportunidad brindada, quisimos compartir nuestra experiencia a partir de una de nuestras estrategias de comunicación, el boletín digital Aud</a:t>
            </a:r>
            <a:r>
              <a:rPr lang="es-ES" sz="1400" dirty="0">
                <a:solidFill>
                  <a:schemeClr val="accent2">
                    <a:lumMod val="75000"/>
                  </a:schemeClr>
                </a:solidFill>
                <a:latin typeface="Bodoni MT Condensed" panose="02070606080606020203" pitchFamily="18" charset="0"/>
                <a:cs typeface="Arial" panose="020B0604020202020204" pitchFamily="34" charset="0"/>
              </a:rPr>
              <a:t>II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nforma.  A continuación compartimos con los funcionarios de la institución la participación efectuada: 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4AD783-2298-4253-8039-EBA3FFEA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R"/>
          </a:p>
        </p:txBody>
      </p:sp>
      <p:pic>
        <p:nvPicPr>
          <p:cNvPr id="1025" name="Imagen 4">
            <a:extLst>
              <a:ext uri="{FF2B5EF4-FFF2-40B4-BE49-F238E27FC236}">
                <a16:creationId xmlns:a16="http://schemas.microsoft.com/office/drawing/2014/main" id="{B3FA6057-1DEA-4EC1-892A-62758EC19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4287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887D74F4-974A-4510-9319-A6F319F1899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653" y="3479029"/>
            <a:ext cx="1424940" cy="480695"/>
          </a:xfrm>
          <a:prstGeom prst="rect">
            <a:avLst/>
          </a:prstGeom>
        </p:spPr>
      </p:pic>
      <p:sp>
        <p:nvSpPr>
          <p:cNvPr id="32" name="TextBox 48">
            <a:extLst>
              <a:ext uri="{FF2B5EF4-FFF2-40B4-BE49-F238E27FC236}">
                <a16:creationId xmlns:a16="http://schemas.microsoft.com/office/drawing/2014/main" id="{56FFF54B-BA91-4384-B8B0-52FC5DAFA9B1}"/>
              </a:ext>
            </a:extLst>
          </p:cNvPr>
          <p:cNvSpPr txBox="1"/>
          <p:nvPr/>
        </p:nvSpPr>
        <p:spPr>
          <a:xfrm>
            <a:off x="6161255" y="3563033"/>
            <a:ext cx="6087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Estrategia de comunicación de la Auditoria Interna del PANI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48">
            <a:extLst>
              <a:ext uri="{FF2B5EF4-FFF2-40B4-BE49-F238E27FC236}">
                <a16:creationId xmlns:a16="http://schemas.microsoft.com/office/drawing/2014/main" id="{C18C1AB0-8AF2-4946-9E63-40099A297C24}"/>
              </a:ext>
            </a:extLst>
          </p:cNvPr>
          <p:cNvSpPr txBox="1"/>
          <p:nvPr/>
        </p:nvSpPr>
        <p:spPr>
          <a:xfrm>
            <a:off x="4652716" y="4093554"/>
            <a:ext cx="742514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Auditoria Interna del Patronato Nacional de la Infancia en su PLAN ESTRATEGICO para el periodo 2020-2025 tiene dentro sus objetivos “ 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Mejorar la confianza en la función fiscalizadora de la Auditoría Interna por parte de la Administración Activa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”, para lo cual se estableció como una de las estrategias</a:t>
            </a:r>
            <a:r>
              <a:rPr lang="es-CR" sz="1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“Elaborar y difundir un boletín informativo digital orientado a informar a los funcionarios institucionales sobre el quehacer de la Auditoria Interna, sobre los servicios y productos generados y su aporte a la mejora de los procesos institucionales.”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Es así como nace el boletín informativo digital 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Aud</a:t>
            </a:r>
            <a:r>
              <a:rPr lang="es-ES" sz="1400" dirty="0">
                <a:solidFill>
                  <a:schemeClr val="accent2">
                    <a:lumMod val="75000"/>
                  </a:schemeClr>
                </a:solidFill>
                <a:latin typeface="Bodoni MT Condensed" panose="02070606080606020203" pitchFamily="18" charset="0"/>
                <a:cs typeface="Arial" panose="020B0604020202020204" pitchFamily="34" charset="0"/>
              </a:rPr>
              <a:t>II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nforma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” el cual se emite en forma mensual y es comunicado mediante correo electrónico a los funcionarios e instancias del PANI, además está disponible en el sitio WEB institucional. </a:t>
            </a:r>
          </a:p>
          <a:p>
            <a:pPr algn="just"/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3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66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70" y="516063"/>
            <a:ext cx="6658947" cy="6350000"/>
          </a:xfrm>
          <a:prstGeom prst="rect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6155803" y="0"/>
            <a:ext cx="6017900" cy="6858000"/>
          </a:xfrm>
          <a:prstGeom prst="rect">
            <a:avLst/>
          </a:prstGeom>
          <a:solidFill>
            <a:srgbClr val="0099FF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/>
          <p:nvPr/>
        </p:nvCxnSpPr>
        <p:spPr>
          <a:xfrm>
            <a:off x="213482" y="351369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578703" y="351369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993345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409355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1833603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2229020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2616200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3011615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1633295" y="62851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Pág. 3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57" y="62851"/>
            <a:ext cx="1094075" cy="401265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6142369" y="4917574"/>
            <a:ext cx="5734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laves 4">
            <a:extLst>
              <a:ext uri="{FF2B5EF4-FFF2-40B4-BE49-F238E27FC236}">
                <a16:creationId xmlns:a16="http://schemas.microsoft.com/office/drawing/2014/main" id="{F4104619-E418-4938-B473-4C011C8B5900}"/>
              </a:ext>
            </a:extLst>
          </p:cNvPr>
          <p:cNvSpPr/>
          <p:nvPr/>
        </p:nvSpPr>
        <p:spPr>
          <a:xfrm>
            <a:off x="6803472" y="721453"/>
            <a:ext cx="1275126" cy="476494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1" name="TextBox 48">
            <a:extLst>
              <a:ext uri="{FF2B5EF4-FFF2-40B4-BE49-F238E27FC236}">
                <a16:creationId xmlns:a16="http://schemas.microsoft.com/office/drawing/2014/main" id="{E3BA7DA6-CFA7-48A8-85F4-53A02378AE71}"/>
              </a:ext>
            </a:extLst>
          </p:cNvPr>
          <p:cNvSpPr txBox="1"/>
          <p:nvPr/>
        </p:nvSpPr>
        <p:spPr>
          <a:xfrm>
            <a:off x="84294" y="595327"/>
            <a:ext cx="5945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Con el mismo se procura   suministrar información clara y resumida para  promover buenas prácticas,  fomentar la cultura del Control Interno y  transmitir  conocimientos que  formen y eduquen a los funcionarios para un mejor desempeño de sus funciones. </a:t>
            </a:r>
          </a:p>
        </p:txBody>
      </p:sp>
      <p:sp>
        <p:nvSpPr>
          <p:cNvPr id="27" name="TextBox 48">
            <a:extLst>
              <a:ext uri="{FF2B5EF4-FFF2-40B4-BE49-F238E27FC236}">
                <a16:creationId xmlns:a16="http://schemas.microsoft.com/office/drawing/2014/main" id="{E2B965D7-E972-4219-A21B-94CE1E18DEC0}"/>
              </a:ext>
            </a:extLst>
          </p:cNvPr>
          <p:cNvSpPr txBox="1"/>
          <p:nvPr/>
        </p:nvSpPr>
        <p:spPr>
          <a:xfrm>
            <a:off x="120589" y="1601381"/>
            <a:ext cx="58195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contenido de los boletines versa sobre: 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Información sobre los estudios de Auditoría o estudios especiales y otros servicios que se generan en la unidad.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Aspectos relacionados con sistema de control interno.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Ética y Probidad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Buenas prácticas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boletín cuenta con revisiones y aprobaciones internas a fin de asegurar el cumplimiento de parámetros de calidad sobre el contenido, redacción y formato del mismo.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48">
            <a:extLst>
              <a:ext uri="{FF2B5EF4-FFF2-40B4-BE49-F238E27FC236}">
                <a16:creationId xmlns:a16="http://schemas.microsoft.com/office/drawing/2014/main" id="{2D28D213-B5D4-4420-BFB0-EDD0F0405F30}"/>
              </a:ext>
            </a:extLst>
          </p:cNvPr>
          <p:cNvSpPr txBox="1"/>
          <p:nvPr/>
        </p:nvSpPr>
        <p:spPr>
          <a:xfrm>
            <a:off x="6287349" y="380071"/>
            <a:ext cx="58133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Capacitación y actualización de los enlaces responsables del seguimiento de recomendaciones de los informes de auditoria.</a:t>
            </a:r>
          </a:p>
          <a:p>
            <a:pPr algn="just">
              <a:spcAft>
                <a:spcPts val="0"/>
              </a:spcAft>
            </a:pPr>
            <a:endParaRPr lang="es-ES" sz="1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300" dirty="0">
                <a:latin typeface="Arial" panose="020B0604020202020204" pitchFamily="34" charset="0"/>
                <a:cs typeface="Arial" panose="020B0604020202020204" pitchFamily="34" charset="0"/>
              </a:rPr>
              <a:t>Como parte de las actividades de mejora en los procesos de seguimiento de recomendaciones, la Auditoria Interna ha venido implementando un proceso de acompañamiento, capacitación y actualización de las funcionarias designadas como enlaces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para el seguimiento a las recomendaciones emitidas a través de informes de la Auditoria Interna.</a:t>
            </a:r>
            <a:endParaRPr lang="es-E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Actualmente las funcionarias asignadas como enlaces son:</a:t>
            </a:r>
          </a:p>
          <a:p>
            <a:pPr algn="just"/>
            <a:endParaRPr lang="es-E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R" sz="1300" b="1" dirty="0">
                <a:latin typeface="Arial" panose="020B0604020202020204" pitchFamily="34" charset="0"/>
                <a:cs typeface="Arial" panose="020B0604020202020204" pitchFamily="34" charset="0"/>
              </a:rPr>
              <a:t>Gerencia Técnica: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Mariela Navarro Carvajal y Diana Valverde Chacón.</a:t>
            </a:r>
          </a:p>
          <a:p>
            <a:pPr lvl="0" algn="just"/>
            <a:r>
              <a:rPr lang="es-CR" sz="1300" b="1" dirty="0">
                <a:latin typeface="Arial" panose="020B0604020202020204" pitchFamily="34" charset="0"/>
                <a:cs typeface="Arial" panose="020B0604020202020204" pitchFamily="34" charset="0"/>
              </a:rPr>
              <a:t>Gerencia Administración: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Melissa Esquivel Reyes y Jillary Campos Soto.</a:t>
            </a:r>
          </a:p>
          <a:p>
            <a:pPr lvl="0" algn="just"/>
            <a:r>
              <a:rPr lang="es-CR" sz="1300" b="1" dirty="0">
                <a:latin typeface="Arial" panose="020B0604020202020204" pitchFamily="34" charset="0"/>
                <a:cs typeface="Arial" panose="020B0604020202020204" pitchFamily="34" charset="0"/>
              </a:rPr>
              <a:t>Presidencia Ejecutiva: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Katherine Valverde Jarquín y Karla Torres Sánchez.</a:t>
            </a:r>
          </a:p>
          <a:p>
            <a:pPr algn="just"/>
            <a:endParaRPr lang="es-E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300" dirty="0">
                <a:latin typeface="Arial" panose="020B0604020202020204" pitchFamily="34" charset="0"/>
                <a:cs typeface="Arial" panose="020B0604020202020204" pitchFamily="34" charset="0"/>
              </a:rPr>
              <a:t>Entre los temas tratados en la actividades de acompañamiento y capacitación destacan: </a:t>
            </a:r>
          </a:p>
          <a:p>
            <a:pPr algn="just"/>
            <a:endParaRPr lang="es-E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Capacitaciones en la herramienta oficial de Auditoría Interna (GPAX)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Reuniones (Virtuales y presenciales).con los enlaces encargados para verificar la evidencia de cumplimiento y avances en las recomendaciones que se encuentran en ejecución.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Actualización de papeles de trabajo en el sistema GPAX con la información suministrada por las instancias.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Emisión de certificaciones de cumplimiento de recomendaciones.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Emisión de informes de seguimiento semestrales.</a:t>
            </a:r>
          </a:p>
          <a:p>
            <a:pPr algn="just"/>
            <a:endParaRPr lang="es-E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C3A50288-0EB4-4913-901F-5224BEFB2A2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42" y="4236389"/>
            <a:ext cx="2099640" cy="1384995"/>
          </a:xfrm>
          <a:prstGeom prst="rect">
            <a:avLst/>
          </a:prstGeom>
        </p:spPr>
      </p:pic>
      <p:sp>
        <p:nvSpPr>
          <p:cNvPr id="36" name="TextBox 48">
            <a:extLst>
              <a:ext uri="{FF2B5EF4-FFF2-40B4-BE49-F238E27FC236}">
                <a16:creationId xmlns:a16="http://schemas.microsoft.com/office/drawing/2014/main" id="{4319979D-30EC-4FEA-A1DF-C2DBFE21C17A}"/>
              </a:ext>
            </a:extLst>
          </p:cNvPr>
          <p:cNvSpPr txBox="1"/>
          <p:nvPr/>
        </p:nvSpPr>
        <p:spPr>
          <a:xfrm>
            <a:off x="2346192" y="4125625"/>
            <a:ext cx="36412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Seguimiento y evaluación del Boletín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Con el objetivo de medir el impacto y alcance del mismo una vez finalizada la edición del mes de diciembre y de forma anual se efectúa un informe de resultados sobre el cumplimiento de la meta propuesta relacionada con la publicación del boletín.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48">
            <a:extLst>
              <a:ext uri="{FF2B5EF4-FFF2-40B4-BE49-F238E27FC236}">
                <a16:creationId xmlns:a16="http://schemas.microsoft.com/office/drawing/2014/main" id="{E02953B9-63B9-4573-B397-D2BA91DA48A0}"/>
              </a:ext>
            </a:extLst>
          </p:cNvPr>
          <p:cNvSpPr txBox="1"/>
          <p:nvPr/>
        </p:nvSpPr>
        <p:spPr>
          <a:xfrm>
            <a:off x="28892" y="5784916"/>
            <a:ext cx="61450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Quiere conocer sobre el quehacer de nuestra instancia, la Auditoria Interna del Patronato Nacional de la Infancia lo invita a que acceda a las diferentes ediciones mensuales del boletín digital desde la siguiente dirección: </a:t>
            </a:r>
            <a:r>
              <a:rPr lang="es-CR" sz="14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https://pani.go.cr/auditoria-interna/boletin-audinforma/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30733B5D-0077-4C80-8300-4B062C1F41B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11" y="6067884"/>
            <a:ext cx="5605145" cy="605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677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508000"/>
            <a:ext cx="6823933" cy="6350000"/>
          </a:xfrm>
          <a:prstGeom prst="rect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6823933" y="-2923"/>
            <a:ext cx="5393050" cy="6858000"/>
          </a:xfrm>
          <a:prstGeom prst="rect">
            <a:avLst/>
          </a:prstGeom>
          <a:solidFill>
            <a:srgbClr val="0099FF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/>
          <p:nvPr/>
        </p:nvCxnSpPr>
        <p:spPr>
          <a:xfrm>
            <a:off x="213482" y="351369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578703" y="351369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993345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409355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1833603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2229020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2616200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3011615" y="343131"/>
            <a:ext cx="29656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1633295" y="62851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Pág. 3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57" y="62851"/>
            <a:ext cx="1094075" cy="401265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4398394" y="1817010"/>
            <a:ext cx="54962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6142369" y="4917574"/>
            <a:ext cx="5734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288" y="6166705"/>
            <a:ext cx="1556979" cy="42129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6962434" y="5059222"/>
            <a:ext cx="570814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Consultas o sugerencias, escribanos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s-CR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audinforma@pani.go.cr</a:t>
            </a:r>
            <a:endParaRPr lang="es-CR" sz="1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8"/>
          <p:cNvSpPr txBox="1"/>
          <p:nvPr/>
        </p:nvSpPr>
        <p:spPr>
          <a:xfrm>
            <a:off x="107648" y="612246"/>
            <a:ext cx="87165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Ética y probidad: El servidor Público.</a:t>
            </a:r>
          </a:p>
          <a:p>
            <a:pPr algn="just" fontAlgn="base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6511" y="630671"/>
            <a:ext cx="4806010" cy="1992736"/>
          </a:xfrm>
          <a:prstGeom prst="rect">
            <a:avLst/>
          </a:prstGeom>
        </p:spPr>
      </p:pic>
      <p:sp>
        <p:nvSpPr>
          <p:cNvPr id="57" name="CuadroTexto 56"/>
          <p:cNvSpPr txBox="1"/>
          <p:nvPr/>
        </p:nvSpPr>
        <p:spPr>
          <a:xfrm>
            <a:off x="6986907" y="2890483"/>
            <a:ext cx="50503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Estimados compañeros les recordamos que en la dirección: </a:t>
            </a:r>
          </a:p>
          <a:p>
            <a:r>
              <a:rPr lang="es-CR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https://pani.go.cr/auditoria-interna/boletin-audinforma</a:t>
            </a:r>
            <a:r>
              <a:rPr lang="es-CR" sz="1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endParaRPr lang="es-C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5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encuentran disponibles para consulta las ediciones  anteriores de  boletín Audinforma que han sido generados por nuestra instancia. </a:t>
            </a: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Agradecemos mucho los aportes sugerencias y recomendaciones para la mejora del producto: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48">
            <a:extLst>
              <a:ext uri="{FF2B5EF4-FFF2-40B4-BE49-F238E27FC236}">
                <a16:creationId xmlns:a16="http://schemas.microsoft.com/office/drawing/2014/main" id="{6DC345DA-7B52-4FD7-9706-4D2849453358}"/>
              </a:ext>
            </a:extLst>
          </p:cNvPr>
          <p:cNvSpPr txBox="1"/>
          <p:nvPr/>
        </p:nvSpPr>
        <p:spPr>
          <a:xfrm>
            <a:off x="2229020" y="6441958"/>
            <a:ext cx="70791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https://www.pgr.go.cr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Guía básica para ejercer la probidad en la función pública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48">
            <a:extLst>
              <a:ext uri="{FF2B5EF4-FFF2-40B4-BE49-F238E27FC236}">
                <a16:creationId xmlns:a16="http://schemas.microsoft.com/office/drawing/2014/main" id="{598C9706-1A41-454B-8E5B-D24DD4504DBF}"/>
              </a:ext>
            </a:extLst>
          </p:cNvPr>
          <p:cNvSpPr txBox="1"/>
          <p:nvPr/>
        </p:nvSpPr>
        <p:spPr>
          <a:xfrm>
            <a:off x="84563" y="933129"/>
            <a:ext cx="5945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Conforme al artículo 11 de la Constitución Política, los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servidores públicos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0A06B69-0FAA-4445-9987-D5F341A7F4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4" y="1621217"/>
            <a:ext cx="6511188" cy="4400139"/>
          </a:xfrm>
          <a:prstGeom prst="rect">
            <a:avLst/>
          </a:prstGeom>
        </p:spPr>
      </p:pic>
      <p:sp>
        <p:nvSpPr>
          <p:cNvPr id="29" name="TextBox 48">
            <a:extLst>
              <a:ext uri="{FF2B5EF4-FFF2-40B4-BE49-F238E27FC236}">
                <a16:creationId xmlns:a16="http://schemas.microsoft.com/office/drawing/2014/main" id="{E0588E92-B6C5-4DAB-9D31-3897CCBBA34A}"/>
              </a:ext>
            </a:extLst>
          </p:cNvPr>
          <p:cNvSpPr txBox="1"/>
          <p:nvPr/>
        </p:nvSpPr>
        <p:spPr>
          <a:xfrm>
            <a:off x="1182714" y="1923388"/>
            <a:ext cx="14334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Son simples depositarios de la autoridad.</a:t>
            </a:r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48">
            <a:extLst>
              <a:ext uri="{FF2B5EF4-FFF2-40B4-BE49-F238E27FC236}">
                <a16:creationId xmlns:a16="http://schemas.microsoft.com/office/drawing/2014/main" id="{930F3F0C-0A85-4ECC-9B8D-6939F53080C8}"/>
              </a:ext>
            </a:extLst>
          </p:cNvPr>
          <p:cNvSpPr txBox="1"/>
          <p:nvPr/>
        </p:nvSpPr>
        <p:spPr>
          <a:xfrm>
            <a:off x="1053734" y="2890483"/>
            <a:ext cx="1869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No pueden arrogarse facultades no concedidas en la ley</a:t>
            </a:r>
            <a:r>
              <a:rPr lang="es-ES" sz="1400" dirty="0"/>
              <a:t>.</a:t>
            </a:r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48">
            <a:extLst>
              <a:ext uri="{FF2B5EF4-FFF2-40B4-BE49-F238E27FC236}">
                <a16:creationId xmlns:a16="http://schemas.microsoft.com/office/drawing/2014/main" id="{844EEDEA-62E3-4A69-8B06-BAA7888B002F}"/>
              </a:ext>
            </a:extLst>
          </p:cNvPr>
          <p:cNvSpPr txBox="1"/>
          <p:nvPr/>
        </p:nvSpPr>
        <p:spPr>
          <a:xfrm>
            <a:off x="998459" y="3993541"/>
            <a:ext cx="19805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Están obligados a cumplir los deberes que la ley les impone.</a:t>
            </a:r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8">
            <a:extLst>
              <a:ext uri="{FF2B5EF4-FFF2-40B4-BE49-F238E27FC236}">
                <a16:creationId xmlns:a16="http://schemas.microsoft.com/office/drawing/2014/main" id="{86BA21CC-F906-464A-8976-258218AA16A4}"/>
              </a:ext>
            </a:extLst>
          </p:cNvPr>
          <p:cNvSpPr txBox="1"/>
          <p:nvPr/>
        </p:nvSpPr>
        <p:spPr>
          <a:xfrm>
            <a:off x="3791674" y="2100840"/>
            <a:ext cx="14334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Tienen que rendir cuentas y someterse a la evaluación de resultados.</a:t>
            </a:r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48">
            <a:extLst>
              <a:ext uri="{FF2B5EF4-FFF2-40B4-BE49-F238E27FC236}">
                <a16:creationId xmlns:a16="http://schemas.microsoft.com/office/drawing/2014/main" id="{7531AA1A-FD93-4A43-8CC6-1A6945FFF815}"/>
              </a:ext>
            </a:extLst>
          </p:cNvPr>
          <p:cNvSpPr txBox="1"/>
          <p:nvPr/>
        </p:nvSpPr>
        <p:spPr>
          <a:xfrm>
            <a:off x="3676807" y="3907209"/>
            <a:ext cx="2182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Deben prestar juramento de observar y cumplir la Constitución y las leyes.</a:t>
            </a:r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92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31579EE2B15044A21CA214DC1621B7" ma:contentTypeVersion="14" ma:contentTypeDescription="Crear nuevo documento." ma:contentTypeScope="" ma:versionID="309187f0887a2b765f68b31df37d6ab4">
  <xsd:schema xmlns:xsd="http://www.w3.org/2001/XMLSchema" xmlns:xs="http://www.w3.org/2001/XMLSchema" xmlns:p="http://schemas.microsoft.com/office/2006/metadata/properties" xmlns:ns3="3be6da85-fe21-4610-adb7-d3a94d3af923" xmlns:ns4="4413b21b-dea0-4953-b6fb-287dbf680181" targetNamespace="http://schemas.microsoft.com/office/2006/metadata/properties" ma:root="true" ma:fieldsID="00e5b1dbeb38da1549ff3f0f80890830" ns3:_="" ns4:_="">
    <xsd:import namespace="3be6da85-fe21-4610-adb7-d3a94d3af923"/>
    <xsd:import namespace="4413b21b-dea0-4953-b6fb-287dbf6801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6da85-fe21-4610-adb7-d3a94d3af9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3b21b-dea0-4953-b6fb-287dbf6801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80C4B-957F-4181-ACBF-F496CE3212A5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4413b21b-dea0-4953-b6fb-287dbf680181"/>
    <ds:schemaRef ds:uri="3be6da85-fe21-4610-adb7-d3a94d3af92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275D65B-3BCC-41A6-8EFF-5842CDFD72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83C6D2-4516-40E6-86ED-D5FBAAD5B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e6da85-fe21-4610-adb7-d3a94d3af923"/>
    <ds:schemaRef ds:uri="4413b21b-dea0-4953-b6fb-287dbf6801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10772</TotalTime>
  <Words>945</Words>
  <Application>Microsoft Office PowerPoint</Application>
  <PresentationFormat>Panorámica</PresentationFormat>
  <Paragraphs>92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Bodoni MT Condensed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Carlos López Sanchez</dc:creator>
  <cp:lastModifiedBy>Luis Carlos López Sanchez</cp:lastModifiedBy>
  <cp:revision>346</cp:revision>
  <dcterms:created xsi:type="dcterms:W3CDTF">2019-03-18T14:05:49Z</dcterms:created>
  <dcterms:modified xsi:type="dcterms:W3CDTF">2022-07-28T16:46:54Z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0x010100EC31579EE2B15044A21CA214DC1621B7</vt:lpwstr>
  </property>
</Properties>
</file>